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Roboto Medium"/>
      <p:regular r:id="rId26"/>
      <p:bold r:id="rId27"/>
      <p:italic r:id="rId28"/>
      <p:boldItalic r:id="rId29"/>
    </p:embeddedFont>
    <p:embeddedFont>
      <p:font typeface="Economica"/>
      <p:regular r:id="rId30"/>
      <p:bold r:id="rId31"/>
      <p:italic r:id="rId32"/>
      <p:boldItalic r:id="rId33"/>
    </p:embeddedFont>
    <p:embeddedFont>
      <p:font typeface="Roboto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5.xml"/><Relationship Id="rId41" Type="http://schemas.openxmlformats.org/officeDocument/2006/relationships/font" Target="fonts/Lato-boldItalic.fntdata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RobotoMedium-italic.fntdata"/><Relationship Id="rId27" Type="http://schemas.openxmlformats.org/officeDocument/2006/relationships/font" Target="fonts/Roboto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conomica-bold.fntdata"/><Relationship Id="rId30" Type="http://schemas.openxmlformats.org/officeDocument/2006/relationships/font" Target="fonts/Economica-regular.fntdata"/><Relationship Id="rId11" Type="http://schemas.openxmlformats.org/officeDocument/2006/relationships/slide" Target="slides/slide6.xml"/><Relationship Id="rId33" Type="http://schemas.openxmlformats.org/officeDocument/2006/relationships/font" Target="fonts/Economica-boldItalic.fntdata"/><Relationship Id="rId10" Type="http://schemas.openxmlformats.org/officeDocument/2006/relationships/slide" Target="slides/slide5.xml"/><Relationship Id="rId32" Type="http://schemas.openxmlformats.org/officeDocument/2006/relationships/font" Target="fonts/Economica-italic.fntdata"/><Relationship Id="rId13" Type="http://schemas.openxmlformats.org/officeDocument/2006/relationships/slide" Target="slides/slide8.xml"/><Relationship Id="rId35" Type="http://schemas.openxmlformats.org/officeDocument/2006/relationships/font" Target="fonts/Roboto-bold.fntdata"/><Relationship Id="rId12" Type="http://schemas.openxmlformats.org/officeDocument/2006/relationships/slide" Target="slides/slide7.xml"/><Relationship Id="rId34" Type="http://schemas.openxmlformats.org/officeDocument/2006/relationships/font" Target="fonts/Robot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-italic.fntdata"/><Relationship Id="rId17" Type="http://schemas.openxmlformats.org/officeDocument/2006/relationships/slide" Target="slides/slide12.xml"/><Relationship Id="rId39" Type="http://schemas.openxmlformats.org/officeDocument/2006/relationships/font" Target="fonts/Lato-bold.fntdata"/><Relationship Id="rId16" Type="http://schemas.openxmlformats.org/officeDocument/2006/relationships/slide" Target="slides/slide11.xml"/><Relationship Id="rId38" Type="http://schemas.openxmlformats.org/officeDocument/2006/relationships/font" Target="fonts/La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bca4164d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bca4164d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b99799ed70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b99799ed70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b99799ed70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b99799ed7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b9e7a215e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b9e7a215e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b99799ed7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b99799ed7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601b554404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601b554404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Group effort - our meetings, this page</a:t>
            </a:r>
            <a:endParaRPr sz="12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Everyone played to their strengths to divide and conquer</a:t>
            </a:r>
            <a:endParaRPr sz="12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Used confluence for updates and organization, and delegation</a:t>
            </a:r>
            <a:endParaRPr sz="12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Challenge- whether to target parent or teen </a:t>
            </a:r>
            <a:endParaRPr sz="12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6063456d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6063456d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99799ed70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b99799ed7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99799ed7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99799ed7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of Team Members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of Product and Team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b99799ed70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b99799ed70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60b5ef16e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60b5ef16e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c7f286d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c7f286d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99799ed7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99799ed7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60dfcc7c7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60dfcc7c7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60dfcc7c7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60dfcc7c7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b99799ed7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b99799ed7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Title Slide: Web Development">
  <p:cSld name="CUSTOM_2_3_1_1_1_1_1_2_1_2_1_1_1_1_2_2_1_2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3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4" name="Google Shape;84;p13"/>
          <p:cNvSpPr/>
          <p:nvPr/>
        </p:nvSpPr>
        <p:spPr>
          <a:xfrm>
            <a:off x="273900" y="3807100"/>
            <a:ext cx="8596200" cy="1062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206300" y="4868750"/>
            <a:ext cx="8663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© 2021 Trilogy Education Services, a 2U, Inc. brand.  All Rights Reserved.</a:t>
            </a:r>
            <a:endParaRPr sz="600">
              <a:solidFill>
                <a:schemeClr val="dk1"/>
              </a:solidFill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274800" y="3982500"/>
            <a:ext cx="85953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188700" wrap="square" tIns="91425">
            <a:noAutofit/>
          </a:bodyPr>
          <a:lstStyle/>
          <a:p>
            <a:pPr indent="0" lvl="0" mar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Product Management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747" y="3982500"/>
            <a:ext cx="822959" cy="711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8" name="Google Shape;88;p13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</p:spPr>
        <p:txBody>
          <a:bodyPr anchorCtr="0" anchor="ctr" bIns="0" lIns="0" spcFirstLastPara="1" rIns="1188700" wrap="square" tIns="91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2" type="title"/>
          </p:nvPr>
        </p:nvSpPr>
        <p:spPr>
          <a:xfrm>
            <a:off x="274350" y="1828800"/>
            <a:ext cx="8595300" cy="1248000"/>
          </a:xfrm>
          <a:prstGeom prst="rect">
            <a:avLst/>
          </a:prstGeom>
        </p:spPr>
        <p:txBody>
          <a:bodyPr anchorCtr="0" anchor="t" bIns="457200" lIns="2880350" spcFirstLastPara="1" rIns="45720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3" type="title"/>
          </p:nvPr>
        </p:nvSpPr>
        <p:spPr>
          <a:xfrm>
            <a:off x="525600" y="3447025"/>
            <a:ext cx="8344500" cy="360000"/>
          </a:xfrm>
          <a:prstGeom prst="rect">
            <a:avLst/>
          </a:prstGeom>
        </p:spPr>
        <p:txBody>
          <a:bodyPr anchorCtr="0" anchor="ctr" bIns="0" lIns="3200400" spcFirstLastPara="1" rIns="274300" wrap="square" tIns="91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pic>
        <p:nvPicPr>
          <p:cNvPr id="91" name="Google Shape;9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175" y="996000"/>
            <a:ext cx="2267322" cy="208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hyperlink" Target="https://miro.com/app/board/uXjVPSJYnk4=/?share_link_id=129882822634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zararahman16608.invisionapp.com/console/share/DKBVGE879CA/960019940" TargetMode="External"/><Relationship Id="rId4" Type="http://schemas.openxmlformats.org/officeDocument/2006/relationships/hyperlink" Target="https://zararahman16608.invisionapp.com/console/share/DKBVGE879CA/960019940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hyperlink" Target="https://miro.com/app/board/uXjVPSzSgiM=/?share_link_id=280774316895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Relationship Id="rId4" Type="http://schemas.openxmlformats.org/officeDocument/2006/relationships/hyperlink" Target="https://miro.com/app/board/uXjVPSzSgiM=/?share_link_id=280774316895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hyperlink" Target="https://miro.com/app/board/uXjVPSwteDU=/?share_link_id=972091224428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idx="2" type="title"/>
          </p:nvPr>
        </p:nvSpPr>
        <p:spPr>
          <a:xfrm>
            <a:off x="525600" y="1595500"/>
            <a:ext cx="8618400" cy="1481100"/>
          </a:xfrm>
          <a:prstGeom prst="rect">
            <a:avLst/>
          </a:prstGeom>
        </p:spPr>
        <p:txBody>
          <a:bodyPr anchorCtr="0" anchor="t" bIns="457200" lIns="2880350" spcFirstLastPara="1" rIns="45720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509"/>
              <a:buFont typeface="Arial"/>
              <a:buNone/>
            </a:pPr>
            <a:r>
              <a:rPr lang="en" sz="2650">
                <a:solidFill>
                  <a:srgbClr val="000000"/>
                </a:solidFill>
              </a:rPr>
              <a:t>Product Cooks</a:t>
            </a:r>
            <a:endParaRPr sz="265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509"/>
              <a:buFont typeface="Arial"/>
              <a:buNone/>
            </a:pPr>
            <a:r>
              <a:t/>
            </a:r>
            <a:endParaRPr sz="265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509"/>
              <a:buFont typeface="Arial"/>
              <a:buNone/>
            </a:pPr>
            <a:r>
              <a:t/>
            </a:r>
            <a:endParaRPr sz="2650">
              <a:solidFill>
                <a:srgbClr val="000000"/>
              </a:solidFill>
            </a:endParaRPr>
          </a:p>
        </p:txBody>
      </p:sp>
      <p:sp>
        <p:nvSpPr>
          <p:cNvPr id="97" name="Google Shape;97;p14"/>
          <p:cNvSpPr txBox="1"/>
          <p:nvPr>
            <p:ph type="title"/>
          </p:nvPr>
        </p:nvSpPr>
        <p:spPr>
          <a:xfrm>
            <a:off x="525600" y="4319775"/>
            <a:ext cx="8344500" cy="319200"/>
          </a:xfrm>
          <a:prstGeom prst="rect">
            <a:avLst/>
          </a:prstGeom>
        </p:spPr>
        <p:txBody>
          <a:bodyPr anchorCtr="0" anchor="ctr" bIns="0" lIns="0" spcFirstLastPara="1" rIns="1188700" wrap="square" tIns="91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Group Project</a:t>
            </a:r>
            <a:r>
              <a:rPr lang="en" sz="1400"/>
              <a:t> 1: Agile Product Development Group Project</a:t>
            </a:r>
            <a:endParaRPr sz="1400"/>
          </a:p>
        </p:txBody>
      </p:sp>
      <p:sp>
        <p:nvSpPr>
          <p:cNvPr id="98" name="Google Shape;98;p14"/>
          <p:cNvSpPr txBox="1"/>
          <p:nvPr/>
        </p:nvSpPr>
        <p:spPr>
          <a:xfrm>
            <a:off x="525600" y="3447025"/>
            <a:ext cx="83445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200400" spcFirstLastPara="1" rIns="274300" wrap="square" tIns="9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3775" y="1471150"/>
            <a:ext cx="535200" cy="5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User-Story Map</a:t>
            </a:r>
            <a:endParaRPr sz="3300"/>
          </a:p>
        </p:txBody>
      </p:sp>
      <p:pic>
        <p:nvPicPr>
          <p:cNvPr id="167" name="Google Shape;167;p23"/>
          <p:cNvPicPr preferRelativeResize="0"/>
          <p:nvPr/>
        </p:nvPicPr>
        <p:blipFill rotWithShape="1">
          <a:blip r:embed="rId3">
            <a:alphaModFix/>
          </a:blip>
          <a:srcRect b="70475" l="0" r="0" t="0"/>
          <a:stretch/>
        </p:blipFill>
        <p:spPr>
          <a:xfrm>
            <a:off x="1430900" y="2068650"/>
            <a:ext cx="6192925" cy="182662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3"/>
          <p:cNvSpPr txBox="1"/>
          <p:nvPr/>
        </p:nvSpPr>
        <p:spPr>
          <a:xfrm>
            <a:off x="152400" y="4816225"/>
            <a:ext cx="815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Miro</a:t>
            </a:r>
            <a:r>
              <a:rPr lang="en" sz="1000"/>
              <a:t> link: </a:t>
            </a:r>
            <a:r>
              <a:rPr lang="en" sz="900" u="sng">
                <a:solidFill>
                  <a:schemeClr val="hlink"/>
                </a:solidFill>
                <a:hlinkClick r:id="rId4"/>
              </a:rPr>
              <a:t>https://miro.com/app/board/uXjVPSJYnk4=/?share_link_id=129882822634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00"/>
              <a:t>Interactive Prototype Findings</a:t>
            </a:r>
            <a:endParaRPr sz="4100"/>
          </a:p>
        </p:txBody>
      </p:sp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729450" y="2116213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401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0"/>
              <a:buChar char="●"/>
            </a:pPr>
            <a:r>
              <a:rPr lang="en" sz="1660" u="sng">
                <a:solidFill>
                  <a:schemeClr val="hlink"/>
                </a:solidFill>
                <a:hlinkClick r:id="rId3"/>
              </a:rPr>
              <a:t>Demo</a:t>
            </a:r>
            <a:endParaRPr sz="1660"/>
          </a:p>
          <a:p>
            <a:pPr indent="-33401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0"/>
              <a:buChar char="●"/>
            </a:pPr>
            <a:r>
              <a:rPr lang="en" sz="1660"/>
              <a:t>MVP solves problem by prioritizing features</a:t>
            </a:r>
            <a:endParaRPr sz="1660"/>
          </a:p>
          <a:p>
            <a:pPr indent="-33401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0"/>
              <a:buChar char="○"/>
            </a:pPr>
            <a:r>
              <a:rPr lang="en" sz="1660"/>
              <a:t>Joint collab topics</a:t>
            </a:r>
            <a:endParaRPr sz="1660"/>
          </a:p>
          <a:p>
            <a:pPr indent="-33401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0"/>
              <a:buChar char="○"/>
            </a:pPr>
            <a:r>
              <a:rPr lang="en" sz="1660"/>
              <a:t>Daily tips for communicating with teen on finances</a:t>
            </a:r>
            <a:endParaRPr sz="1660"/>
          </a:p>
          <a:p>
            <a:pPr indent="-33401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0"/>
              <a:buChar char="○"/>
            </a:pPr>
            <a:r>
              <a:rPr lang="en" sz="1660"/>
              <a:t>Credit card learning modules to be completed BEFORE teen can use credit card</a:t>
            </a:r>
            <a:endParaRPr sz="1660"/>
          </a:p>
          <a:p>
            <a:pPr indent="-33401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0"/>
              <a:buChar char="●"/>
            </a:pPr>
            <a:r>
              <a:rPr lang="en" sz="1660"/>
              <a:t>Effectiveness of parent teen collaboration still unknown</a:t>
            </a:r>
            <a:endParaRPr sz="1660"/>
          </a:p>
          <a:p>
            <a:pPr indent="-33401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0"/>
              <a:buChar char="●"/>
            </a:pPr>
            <a:r>
              <a:rPr lang="en" sz="1660"/>
              <a:t>Basic joint account view descoped since emphasis is on collaboration first</a:t>
            </a:r>
            <a:endParaRPr sz="1660"/>
          </a:p>
        </p:txBody>
      </p:sp>
      <p:sp>
        <p:nvSpPr>
          <p:cNvPr id="175" name="Google Shape;175;p24"/>
          <p:cNvSpPr txBox="1"/>
          <p:nvPr/>
        </p:nvSpPr>
        <p:spPr>
          <a:xfrm>
            <a:off x="152400" y="4816225"/>
            <a:ext cx="815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Invision</a:t>
            </a:r>
            <a:r>
              <a:rPr lang="en" sz="1000"/>
              <a:t> link: </a:t>
            </a:r>
            <a:r>
              <a:rPr lang="en" sz="900" u="sng">
                <a:solidFill>
                  <a:schemeClr val="hlink"/>
                </a:solidFill>
                <a:hlinkClick r:id="rId4"/>
              </a:rPr>
              <a:t>https://zararahman16608.invisionapp.com/console/share/DKBVGE879CA/960019940</a:t>
            </a:r>
            <a:r>
              <a:rPr lang="en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0191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5975"/>
            <a:ext cx="8839199" cy="2030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6"/>
          <p:cNvSpPr txBox="1"/>
          <p:nvPr>
            <p:ph type="title"/>
          </p:nvPr>
        </p:nvSpPr>
        <p:spPr>
          <a:xfrm>
            <a:off x="518775" y="3130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1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>
            <p:ph type="title"/>
          </p:nvPr>
        </p:nvSpPr>
        <p:spPr>
          <a:xfrm>
            <a:off x="842125" y="1246625"/>
            <a:ext cx="2379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00"/>
              <a:t>Process</a:t>
            </a:r>
            <a:endParaRPr sz="3000"/>
          </a:p>
        </p:txBody>
      </p:sp>
      <p:pic>
        <p:nvPicPr>
          <p:cNvPr id="192" name="Google Shape;1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0775" y="1246625"/>
            <a:ext cx="535200" cy="53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8525" y="639550"/>
            <a:ext cx="3501125" cy="42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7"/>
          <p:cNvSpPr txBox="1"/>
          <p:nvPr/>
        </p:nvSpPr>
        <p:spPr>
          <a:xfrm>
            <a:off x="1179875" y="2048600"/>
            <a:ext cx="46770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Confluence page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○"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Schedule 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○"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Meetings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Delegation</a:t>
            </a: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Group Effort 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Encountered </a:t>
            </a:r>
            <a:endParaRPr/>
          </a:p>
        </p:txBody>
      </p:sp>
      <p:sp>
        <p:nvSpPr>
          <p:cNvPr id="200" name="Google Shape;200;p28"/>
          <p:cNvSpPr txBox="1"/>
          <p:nvPr>
            <p:ph idx="1" type="subTitle"/>
          </p:nvPr>
        </p:nvSpPr>
        <p:spPr>
          <a:xfrm>
            <a:off x="5233300" y="3874025"/>
            <a:ext cx="3300900" cy="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Parent vs Teen perspective </a:t>
            </a:r>
            <a:endParaRPr/>
          </a:p>
        </p:txBody>
      </p:sp>
      <p:pic>
        <p:nvPicPr>
          <p:cNvPr id="201" name="Google Shape;20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3288" y="848521"/>
            <a:ext cx="4160913" cy="30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8"/>
          <p:cNvSpPr txBox="1"/>
          <p:nvPr>
            <p:ph idx="1" type="subTitle"/>
          </p:nvPr>
        </p:nvSpPr>
        <p:spPr>
          <a:xfrm>
            <a:off x="420875" y="2846375"/>
            <a:ext cx="3300900" cy="11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Product Perspective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727800" y="181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208" name="Google Shape;20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799" y="783400"/>
            <a:ext cx="906450" cy="90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Introductions </a:t>
            </a:r>
            <a:endParaRPr/>
          </a:p>
        </p:txBody>
      </p:sp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highlight>
                  <a:schemeClr val="lt1"/>
                </a:highlight>
              </a:rPr>
              <a:t>Group 1 - The Product Cooks</a:t>
            </a:r>
            <a:endParaRPr sz="1600" u="sng"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highlight>
                  <a:schemeClr val="lt1"/>
                </a:highlight>
              </a:rPr>
              <a:t>Sophie Worrell</a:t>
            </a:r>
            <a:endParaRPr sz="1600"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highlight>
                  <a:schemeClr val="lt1"/>
                </a:highlight>
              </a:rPr>
              <a:t>Matt Schirber</a:t>
            </a:r>
            <a:endParaRPr sz="1600"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highlight>
                  <a:schemeClr val="lt1"/>
                </a:highlight>
              </a:rPr>
              <a:t>Gbolahan Oladayo</a:t>
            </a:r>
            <a:endParaRPr sz="1600"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highlight>
                  <a:schemeClr val="lt1"/>
                </a:highlight>
              </a:rPr>
              <a:t>Zara Rahman </a:t>
            </a:r>
            <a:endParaRPr sz="1600">
              <a:highlight>
                <a:schemeClr val="lt1"/>
              </a:highlight>
            </a:endParaRPr>
          </a:p>
        </p:txBody>
      </p:sp>
      <p:pic>
        <p:nvPicPr>
          <p:cNvPr id="106" name="Google Shape;10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8275" y="1318650"/>
            <a:ext cx="535200" cy="53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/>
        </p:nvSpPr>
        <p:spPr>
          <a:xfrm>
            <a:off x="3433475" y="604475"/>
            <a:ext cx="106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B45F06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5281300" y="2371650"/>
            <a:ext cx="106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>
              <a:solidFill>
                <a:srgbClr val="B45F06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4753725" y="3748325"/>
            <a:ext cx="106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>
              <a:solidFill>
                <a:srgbClr val="B45F06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15" name="Google Shape;115;p16"/>
          <p:cNvSpPr txBox="1"/>
          <p:nvPr>
            <p:ph idx="1" type="body"/>
          </p:nvPr>
        </p:nvSpPr>
        <p:spPr>
          <a:xfrm>
            <a:off x="729450" y="19101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676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8"/>
              <a:buAutoNum type="arabicPeriod"/>
            </a:pPr>
            <a:r>
              <a:rPr lang="en" sz="1607"/>
              <a:t>Product Discovery </a:t>
            </a:r>
            <a:endParaRPr sz="1607"/>
          </a:p>
          <a:p>
            <a:pPr indent="-330676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8"/>
              <a:buAutoNum type="arabicPeriod"/>
            </a:pPr>
            <a:r>
              <a:rPr lang="en" sz="1607"/>
              <a:t>Demo</a:t>
            </a:r>
            <a:endParaRPr sz="1607"/>
          </a:p>
          <a:p>
            <a:pPr indent="-330676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8"/>
              <a:buAutoNum type="arabicPeriod"/>
            </a:pPr>
            <a:r>
              <a:rPr lang="en" sz="1607"/>
              <a:t>Backlog, Sprint, and Roadmap Overview</a:t>
            </a:r>
            <a:endParaRPr sz="1607"/>
          </a:p>
          <a:p>
            <a:pPr indent="-330676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8"/>
              <a:buAutoNum type="arabicPeriod"/>
            </a:pPr>
            <a:r>
              <a:rPr lang="en" sz="1607"/>
              <a:t>Process</a:t>
            </a:r>
            <a:endParaRPr sz="1607"/>
          </a:p>
          <a:p>
            <a:pPr indent="-330676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8"/>
              <a:buAutoNum type="arabicPeriod"/>
            </a:pPr>
            <a:r>
              <a:rPr lang="en" sz="1607"/>
              <a:t>Q&amp;A</a:t>
            </a:r>
            <a:endParaRPr sz="1607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500"/>
              <a:t>Problem?</a:t>
            </a:r>
            <a:endParaRPr sz="4500"/>
          </a:p>
        </p:txBody>
      </p:sp>
      <p:pic>
        <p:nvPicPr>
          <p:cNvPr id="121" name="Google Shape;121;p17"/>
          <p:cNvPicPr preferRelativeResize="0"/>
          <p:nvPr/>
        </p:nvPicPr>
        <p:blipFill rotWithShape="1">
          <a:blip r:embed="rId3">
            <a:alphaModFix/>
          </a:blip>
          <a:srcRect b="0" l="0" r="51193" t="0"/>
          <a:stretch/>
        </p:blipFill>
        <p:spPr>
          <a:xfrm>
            <a:off x="5133025" y="810327"/>
            <a:ext cx="3284823" cy="352284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729450" y="2272900"/>
            <a:ext cx="42063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 tools or resources to help parents teach their teens financial literacy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type="title"/>
          </p:nvPr>
        </p:nvSpPr>
        <p:spPr>
          <a:xfrm>
            <a:off x="1809525" y="153375"/>
            <a:ext cx="69483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Ezy Swipe Teen Credit Card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</a:t>
            </a:r>
            <a:r>
              <a:rPr lang="en" sz="2600"/>
              <a:t>rom Access Plus</a:t>
            </a:r>
            <a:endParaRPr sz="2600"/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49" y="153375"/>
            <a:ext cx="906450" cy="90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 txBox="1"/>
          <p:nvPr/>
        </p:nvSpPr>
        <p:spPr>
          <a:xfrm>
            <a:off x="1530775" y="1113575"/>
            <a:ext cx="765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Parent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338" y="1782925"/>
            <a:ext cx="2643125" cy="1887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796" y="2484176"/>
            <a:ext cx="1185951" cy="118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0076" y="2726900"/>
            <a:ext cx="3103394" cy="18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 txBox="1"/>
          <p:nvPr/>
        </p:nvSpPr>
        <p:spPr>
          <a:xfrm>
            <a:off x="6712813" y="2326700"/>
            <a:ext cx="71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Teen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Ezy Swipe Features and Benefits</a:t>
            </a:r>
            <a:endParaRPr/>
          </a:p>
        </p:txBody>
      </p:sp>
      <p:sp>
        <p:nvSpPr>
          <p:cNvPr id="139" name="Google Shape;139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Low interest rate on credit card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 fee on credit card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Cashback Incentives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Benefits: (addresses our 3 MVP)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Aids in strong collaboration between parents and teens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Encourages financial e-learning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Educates teens on how to manage spending and budgeting with parent supervision</a:t>
            </a:r>
            <a:endParaRPr/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1921" y="1318651"/>
            <a:ext cx="1185951" cy="118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729450" y="1318650"/>
            <a:ext cx="4170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Proposition Canvas - Customer Canvas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0500" y="659325"/>
            <a:ext cx="4043300" cy="415402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/>
          <p:nvPr/>
        </p:nvSpPr>
        <p:spPr>
          <a:xfrm>
            <a:off x="152400" y="4816225"/>
            <a:ext cx="815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Miro link: </a:t>
            </a:r>
            <a:r>
              <a:rPr lang="en" sz="900" u="sng">
                <a:solidFill>
                  <a:schemeClr val="hlink"/>
                </a:solidFill>
                <a:hlinkClick r:id="rId4"/>
              </a:rPr>
              <a:t>https://miro.com/app/board/uXjVPSzSgiM=/?share_link_id=280774316895</a:t>
            </a:r>
            <a:r>
              <a:rPr lang="en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729450" y="1318650"/>
            <a:ext cx="4170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Proposition Canvas - Product Canvas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325" y="710213"/>
            <a:ext cx="4043300" cy="410445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1"/>
          <p:cNvSpPr txBox="1"/>
          <p:nvPr/>
        </p:nvSpPr>
        <p:spPr>
          <a:xfrm>
            <a:off x="152400" y="4816225"/>
            <a:ext cx="815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Miro link: </a:t>
            </a:r>
            <a:r>
              <a:rPr lang="en" sz="900" u="sng">
                <a:solidFill>
                  <a:schemeClr val="hlink"/>
                </a:solidFill>
                <a:hlinkClick r:id="rId4"/>
              </a:rPr>
              <a:t>https://miro.com/app/board/uXjVPSzSgiM=/?share_link_id=280774316895</a:t>
            </a:r>
            <a:r>
              <a:rPr lang="en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Vision Board - Ezy Swipe Credit Card</a:t>
            </a:r>
            <a:endParaRPr/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53850"/>
            <a:ext cx="8839204" cy="296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2"/>
          <p:cNvSpPr txBox="1"/>
          <p:nvPr/>
        </p:nvSpPr>
        <p:spPr>
          <a:xfrm>
            <a:off x="152400" y="4814650"/>
            <a:ext cx="815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Miro link: </a:t>
            </a:r>
            <a:r>
              <a:rPr lang="en" sz="900" u="sng">
                <a:solidFill>
                  <a:schemeClr val="hlink"/>
                </a:solidFill>
                <a:hlinkClick r:id="rId4"/>
              </a:rPr>
              <a:t>https://miro.com/app/board/uXjVPSwteDU=/?share_link_id=972091224428</a:t>
            </a:r>
            <a:r>
              <a:rPr lang="en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